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948CB"/>
    <a:srgbClr val="0B49CB"/>
    <a:srgbClr val="F2F4F8"/>
    <a:srgbClr val="1C7DDB"/>
    <a:srgbClr val="121619"/>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p:scale>
          <a:sx n="70" d="100"/>
          <a:sy n="70" d="100"/>
        </p:scale>
        <p:origin x="708" y="-25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7/16/2024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jpeg>
</file>

<file path=ppt/media/image16.png>
</file>

<file path=ppt/media/image17.pn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7/16/2024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latshållare för bildobjekt 1"/>
          <p:cNvSpPr>
            <a:spLocks noGrp="1" noRot="1" noChangeAspect="1"/>
          </p:cNvSpPr>
          <p:nvPr>
            <p:ph type="sldImg"/>
          </p:nvPr>
        </p:nvSpPr>
        <p:spPr/>
      </p:sp>
      <p:sp>
        <p:nvSpPr>
          <p:cNvPr id="3" name="Platshållare för anteckningar 2"/>
          <p:cNvSpPr>
            <a:spLocks noGrp="1"/>
          </p:cNvSpPr>
          <p:nvPr>
            <p:ph type="body" idx="1"/>
          </p:nvPr>
        </p:nvSpPr>
        <p:spPr/>
        <p:txBody>
          <a:bodyPr/>
          <a:lstStyle/>
          <a:p>
            <a:endParaRPr lang="sv-SE" dirty="0"/>
          </a:p>
        </p:txBody>
      </p:sp>
      <p:sp>
        <p:nvSpPr>
          <p:cNvPr id="4" name="Platshållare för bildnummer 3"/>
          <p:cNvSpPr>
            <a:spLocks noGrp="1"/>
          </p:cNvSpPr>
          <p:nvPr>
            <p:ph type="sldNum" sz="quarter" idx="5"/>
          </p:nvPr>
        </p:nvSpPr>
        <p:spPr/>
        <p:txBody>
          <a:bodyPr/>
          <a:lstStyle/>
          <a:p>
            <a:fld id="{EEBDA0E2-FEBD-4B65-8F16-724CF984F377}" type="slidenum">
              <a:rPr lang="en-US" smtClean="0"/>
              <a:t>41</a:t>
            </a:fld>
            <a:endParaRPr lang="en-US"/>
          </a:p>
        </p:txBody>
      </p:sp>
    </p:spTree>
    <p:extLst>
      <p:ext uri="{BB962C8B-B14F-4D97-AF65-F5344CB8AC3E}">
        <p14:creationId xmlns:p14="http://schemas.microsoft.com/office/powerpoint/2010/main" val="3941358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7/16/2024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42.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Andreas</a:t>
            </a:r>
          </a:p>
          <a:p>
            <a:r>
              <a:rPr lang="en-US" dirty="0">
                <a:solidFill>
                  <a:schemeClr val="bg2"/>
                </a:solidFill>
                <a:latin typeface="Abadi" panose="020B0604020104020204" pitchFamily="34" charset="0"/>
                <a:ea typeface="SF Pro" pitchFamily="2" charset="0"/>
                <a:cs typeface="SF Pro" pitchFamily="2" charset="0"/>
              </a:rPr>
              <a:t>2024-07-17</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dirty="0">
                <a:highlight>
                  <a:srgbClr val="F2F2F2"/>
                </a:highlight>
              </a:rPr>
              <a:t>Creating a Pandas DF from the collected data, data was filtered using the </a:t>
            </a:r>
            <a:r>
              <a:rPr lang="en-US" dirty="0" err="1">
                <a:highlight>
                  <a:srgbClr val="F2F2F2"/>
                </a:highlight>
              </a:rPr>
              <a:t>BoosterVersion</a:t>
            </a:r>
            <a:r>
              <a:rPr lang="en-US" dirty="0">
                <a:highlight>
                  <a:srgbClr val="F2F2F2"/>
                </a:highlight>
              </a:rPr>
              <a:t> column to only keep the Falcon 9 launches, then dealt with the missing data values in the </a:t>
            </a:r>
            <a:r>
              <a:rPr lang="en-US" dirty="0" err="1">
                <a:highlight>
                  <a:srgbClr val="F2F2F2"/>
                </a:highlight>
              </a:rPr>
              <a:t>LandingPad</a:t>
            </a:r>
            <a:r>
              <a:rPr lang="en-US" dirty="0">
                <a:highlight>
                  <a:srgbClr val="F2F2F2"/>
                </a:highlight>
              </a:rPr>
              <a:t> and </a:t>
            </a:r>
            <a:r>
              <a:rPr lang="en-US" dirty="0" err="1">
                <a:highlight>
                  <a:srgbClr val="F2F2F2"/>
                </a:highlight>
              </a:rPr>
              <a:t>PayloadMass</a:t>
            </a:r>
            <a:r>
              <a:rPr lang="en-US" dirty="0">
                <a:highlight>
                  <a:srgbClr val="F2F2F2"/>
                </a:highlight>
              </a:rPr>
              <a:t> columns. For the </a:t>
            </a:r>
            <a:r>
              <a:rPr lang="en-US" dirty="0" err="1">
                <a:highlight>
                  <a:srgbClr val="F2F2F2"/>
                </a:highlight>
              </a:rPr>
              <a:t>PayloadMass</a:t>
            </a:r>
            <a:r>
              <a:rPr lang="en-US" dirty="0">
                <a:highlight>
                  <a:srgbClr val="F2F2F2"/>
                </a:highlight>
              </a:rPr>
              <a:t> , missing data values were replaced using mean value of column. </a:t>
            </a:r>
          </a:p>
          <a:p>
            <a:r>
              <a:rPr lang="en-US" dirty="0">
                <a:highlight>
                  <a:srgbClr val="F2F2F2"/>
                </a:highlight>
              </a:rPr>
              <a:t>Exploratory Data Analysis (EDA) to find some patterns in the data and determine what would be the label for training supervised models</a:t>
            </a:r>
          </a:p>
          <a:p>
            <a:r>
              <a:rPr lang="en-US" dirty="0">
                <a:highlight>
                  <a:srgbClr val="F2F2F2"/>
                </a:highlight>
              </a:rPr>
              <a:t>https://github.com/mjae79/applied-data-science-capstone/tree/main/Lab%203</a:t>
            </a:r>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pic>
        <p:nvPicPr>
          <p:cNvPr id="6" name="Bildobjekt 5">
            <a:extLst>
              <a:ext uri="{FF2B5EF4-FFF2-40B4-BE49-F238E27FC236}">
                <a16:creationId xmlns:a16="http://schemas.microsoft.com/office/drawing/2014/main" id="{C2EC01D5-E32F-AF5C-AA9B-16A74B15D2DD}"/>
              </a:ext>
            </a:extLst>
          </p:cNvPr>
          <p:cNvPicPr>
            <a:picLocks noChangeAspect="1"/>
          </p:cNvPicPr>
          <p:nvPr/>
        </p:nvPicPr>
        <p:blipFill>
          <a:blip r:embed="rId3"/>
          <a:stretch>
            <a:fillRect/>
          </a:stretch>
        </p:blipFill>
        <p:spPr>
          <a:xfrm>
            <a:off x="770011" y="1362456"/>
            <a:ext cx="3033468" cy="3687192"/>
          </a:xfrm>
          <a:prstGeom prst="rect">
            <a:avLst/>
          </a:prstGeom>
        </p:spPr>
      </p:pic>
      <p:pic>
        <p:nvPicPr>
          <p:cNvPr id="8" name="Bildobjekt 7">
            <a:extLst>
              <a:ext uri="{FF2B5EF4-FFF2-40B4-BE49-F238E27FC236}">
                <a16:creationId xmlns:a16="http://schemas.microsoft.com/office/drawing/2014/main" id="{CB33E8AE-DD42-4776-0FEE-976994E07B4C}"/>
              </a:ext>
            </a:extLst>
          </p:cNvPr>
          <p:cNvPicPr>
            <a:picLocks noChangeAspect="1"/>
          </p:cNvPicPr>
          <p:nvPr/>
        </p:nvPicPr>
        <p:blipFill>
          <a:blip r:embed="rId4"/>
          <a:stretch>
            <a:fillRect/>
          </a:stretch>
        </p:blipFill>
        <p:spPr>
          <a:xfrm>
            <a:off x="6207811" y="1662366"/>
            <a:ext cx="3078788" cy="3788539"/>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600" dirty="0"/>
              <a:t>Found out the unique names of  the launch sites</a:t>
            </a:r>
          </a:p>
          <a:p>
            <a:pPr>
              <a:lnSpc>
                <a:spcPct val="100000"/>
              </a:lnSpc>
              <a:spcBef>
                <a:spcPts val="1400"/>
              </a:spcBef>
            </a:pPr>
            <a:r>
              <a:rPr lang="en-US" sz="1600" dirty="0"/>
              <a:t>Top 5 launch sites whose name begin with the string 'CCA’</a:t>
            </a:r>
          </a:p>
          <a:p>
            <a:pPr>
              <a:lnSpc>
                <a:spcPct val="100000"/>
              </a:lnSpc>
              <a:spcBef>
                <a:spcPts val="1400"/>
              </a:spcBef>
            </a:pPr>
            <a:r>
              <a:rPr lang="en-US" sz="1600" dirty="0"/>
              <a:t>Total payload mass carried by boosters launched by NASA (CRS)</a:t>
            </a:r>
          </a:p>
          <a:p>
            <a:pPr>
              <a:lnSpc>
                <a:spcPct val="100000"/>
              </a:lnSpc>
              <a:spcBef>
                <a:spcPts val="1400"/>
              </a:spcBef>
            </a:pPr>
            <a:r>
              <a:rPr lang="en-US" sz="1600" dirty="0"/>
              <a:t>Average payload mass carried by booster version F9 v1.1</a:t>
            </a:r>
          </a:p>
          <a:p>
            <a:pPr>
              <a:lnSpc>
                <a:spcPct val="100000"/>
              </a:lnSpc>
              <a:spcBef>
                <a:spcPts val="1400"/>
              </a:spcBef>
            </a:pPr>
            <a:r>
              <a:rPr lang="en-US" sz="1600" dirty="0"/>
              <a:t>Date when the first successful landing outcome in ground pad was achieved</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https://github.com/mjae79/applied-data-science-capstone/blob/main/Lab%204/jupyter-labs-eda-sql-coursera_sqllite.ipynb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1600" dirty="0">
                <a:highlight>
                  <a:srgbClr val="F2F2F2"/>
                </a:highlight>
              </a:rPr>
              <a:t>Markers indicate points like launch sites</a:t>
            </a:r>
          </a:p>
          <a:p>
            <a:pPr>
              <a:lnSpc>
                <a:spcPct val="100000"/>
              </a:lnSpc>
              <a:spcBef>
                <a:spcPts val="1400"/>
              </a:spcBef>
            </a:pPr>
            <a:r>
              <a:rPr lang="en-US" sz="1600" dirty="0">
                <a:highlight>
                  <a:srgbClr val="F2F2F2"/>
                </a:highlight>
              </a:rPr>
              <a:t>Circles indicate highlighted areas around specific coordinates, like NASA Johnson Space Center</a:t>
            </a:r>
          </a:p>
          <a:p>
            <a:pPr>
              <a:lnSpc>
                <a:spcPct val="100000"/>
              </a:lnSpc>
              <a:spcBef>
                <a:spcPts val="1400"/>
              </a:spcBef>
            </a:pPr>
            <a:r>
              <a:rPr lang="en-US" sz="1600" dirty="0">
                <a:highlight>
                  <a:srgbClr val="F2F2F2"/>
                </a:highlight>
              </a:rPr>
              <a:t>Marker clusters indicates groups of events in each coordinate, like launches in a launch site</a:t>
            </a:r>
          </a:p>
          <a:p>
            <a:pPr>
              <a:lnSpc>
                <a:spcPct val="100000"/>
              </a:lnSpc>
              <a:spcBef>
                <a:spcPts val="1400"/>
              </a:spcBef>
            </a:pPr>
            <a:r>
              <a:rPr lang="en-US" sz="1600" dirty="0">
                <a:highlight>
                  <a:srgbClr val="F2F2F2"/>
                </a:highlight>
              </a:rPr>
              <a:t>Lines are used to indicate distances between two coordinates. </a:t>
            </a: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sz="1600" dirty="0">
              <a:solidFill>
                <a:schemeClr val="accent3">
                  <a:lumMod val="25000"/>
                </a:schemeClr>
              </a:solidFill>
              <a:latin typeface="Abadi" panose="020B0604020104020204" pitchFamily="34" charset="0"/>
            </a:endParaRPr>
          </a:p>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https://github.com/mjae79/applied-data-science-capstone/blob/main/Lab%207/spacex_dash_app.py</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https://github.com/mjae79/applied-data-science-capstone/blob/main/Lab%207/spacex_dash_app.py</a:t>
            </a:r>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dirty="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https://github.com/mjae79/applied-data-science-capstone/blob/main/Lab%208/SpaceX_Machine%20Learning%20Prediction_Part_5.ipynb</a:t>
            </a: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48167" y="1645063"/>
            <a:ext cx="9246225" cy="3155537"/>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400" dirty="0"/>
              <a:t>Data Collection using SpaceX API  and web scraping</a:t>
            </a:r>
          </a:p>
          <a:p>
            <a:pPr lvl="1">
              <a:lnSpc>
                <a:spcPct val="100000"/>
              </a:lnSpc>
              <a:spcBef>
                <a:spcPts val="1400"/>
              </a:spcBef>
            </a:pPr>
            <a:r>
              <a:rPr lang="en-US" sz="1400" dirty="0"/>
              <a:t>Exploratory Data Analysis (EDA), including data wrangling, data visualization and interactive visual analytics </a:t>
            </a:r>
          </a:p>
          <a:p>
            <a:pPr lvl="1">
              <a:lnSpc>
                <a:spcPct val="100000"/>
              </a:lnSpc>
              <a:spcBef>
                <a:spcPts val="1400"/>
              </a:spcBef>
            </a:pPr>
            <a:r>
              <a:rPr lang="en-US" sz="1400" dirty="0"/>
              <a:t>Machine Learning Prediction</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200" dirty="0"/>
              <a:t>We were able to collected valuable data from public sources </a:t>
            </a:r>
          </a:p>
          <a:p>
            <a:pPr lvl="1">
              <a:lnSpc>
                <a:spcPct val="100000"/>
              </a:lnSpc>
              <a:spcBef>
                <a:spcPts val="1400"/>
              </a:spcBef>
            </a:pPr>
            <a:r>
              <a:rPr lang="en-US" sz="1200" dirty="0"/>
              <a:t>EDA used to identify which features are the best to predict success of launchings</a:t>
            </a:r>
          </a:p>
          <a:p>
            <a:pPr lvl="1">
              <a:lnSpc>
                <a:spcPct val="100000"/>
              </a:lnSpc>
              <a:spcBef>
                <a:spcPts val="1400"/>
              </a:spcBef>
            </a:pPr>
            <a:r>
              <a:rPr lang="en-US" sz="1200" dirty="0"/>
              <a:t>Machine Learning Prediction showed the best model to predict</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pic>
        <p:nvPicPr>
          <p:cNvPr id="4" name="Bildobjekt 3">
            <a:extLst>
              <a:ext uri="{FF2B5EF4-FFF2-40B4-BE49-F238E27FC236}">
                <a16:creationId xmlns:a16="http://schemas.microsoft.com/office/drawing/2014/main" id="{70C138EA-E0F9-DBB0-8F9B-37543A1BC236}"/>
              </a:ext>
            </a:extLst>
          </p:cNvPr>
          <p:cNvPicPr>
            <a:picLocks noChangeAspect="1"/>
          </p:cNvPicPr>
          <p:nvPr/>
        </p:nvPicPr>
        <p:blipFill>
          <a:blip r:embed="rId3"/>
          <a:stretch>
            <a:fillRect/>
          </a:stretch>
        </p:blipFill>
        <p:spPr>
          <a:xfrm>
            <a:off x="863331" y="1787440"/>
            <a:ext cx="10465338" cy="3283119"/>
          </a:xfrm>
          <a:prstGeom prst="rect">
            <a:avLst/>
          </a:prstGeom>
        </p:spPr>
      </p:pic>
      <p:sp>
        <p:nvSpPr>
          <p:cNvPr id="7" name="textruta 6">
            <a:extLst>
              <a:ext uri="{FF2B5EF4-FFF2-40B4-BE49-F238E27FC236}">
                <a16:creationId xmlns:a16="http://schemas.microsoft.com/office/drawing/2014/main" id="{D03E581F-55B0-1BB0-3CA4-989294A643C9}"/>
              </a:ext>
            </a:extLst>
          </p:cNvPr>
          <p:cNvSpPr txBox="1"/>
          <p:nvPr/>
        </p:nvSpPr>
        <p:spPr>
          <a:xfrm>
            <a:off x="1209294" y="5287353"/>
            <a:ext cx="6094476" cy="923330"/>
          </a:xfrm>
          <a:prstGeom prst="rect">
            <a:avLst/>
          </a:prstGeom>
          <a:noFill/>
        </p:spPr>
        <p:txBody>
          <a:bodyPr wrap="square">
            <a:spAutoFit/>
          </a:bodyPr>
          <a:lstStyle/>
          <a:p>
            <a:r>
              <a:rPr lang="en-US" dirty="0"/>
              <a:t>Launch site KSC LC-39A has the highest launch success rate at 42% followed by CCAFS LC-40 at 29%, VAFB SLC-4E at 17% and lastly launch site CCAFS SLC-40 with a success rate of 13%</a:t>
            </a:r>
            <a:endParaRPr lang="sv-SE"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dirty="0"/>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pic>
        <p:nvPicPr>
          <p:cNvPr id="4" name="Bildobjekt 3">
            <a:extLst>
              <a:ext uri="{FF2B5EF4-FFF2-40B4-BE49-F238E27FC236}">
                <a16:creationId xmlns:a16="http://schemas.microsoft.com/office/drawing/2014/main" id="{737B116B-A524-C913-E943-63548CA2C292}"/>
              </a:ext>
            </a:extLst>
          </p:cNvPr>
          <p:cNvPicPr>
            <a:picLocks noChangeAspect="1"/>
          </p:cNvPicPr>
          <p:nvPr/>
        </p:nvPicPr>
        <p:blipFill>
          <a:blip r:embed="rId3"/>
          <a:stretch>
            <a:fillRect/>
          </a:stretch>
        </p:blipFill>
        <p:spPr>
          <a:xfrm>
            <a:off x="644245" y="1581055"/>
            <a:ext cx="10903510" cy="3695890"/>
          </a:xfrm>
          <a:prstGeom prst="rect">
            <a:avLst/>
          </a:prstGeom>
        </p:spPr>
      </p:pic>
      <p:sp>
        <p:nvSpPr>
          <p:cNvPr id="7" name="textruta 6">
            <a:extLst>
              <a:ext uri="{FF2B5EF4-FFF2-40B4-BE49-F238E27FC236}">
                <a16:creationId xmlns:a16="http://schemas.microsoft.com/office/drawing/2014/main" id="{D373765C-7511-4CA2-A66A-95CAB5E0A179}"/>
              </a:ext>
            </a:extLst>
          </p:cNvPr>
          <p:cNvSpPr txBox="1"/>
          <p:nvPr/>
        </p:nvSpPr>
        <p:spPr>
          <a:xfrm>
            <a:off x="2077974" y="5376117"/>
            <a:ext cx="6094476" cy="646331"/>
          </a:xfrm>
          <a:prstGeom prst="rect">
            <a:avLst/>
          </a:prstGeom>
          <a:noFill/>
        </p:spPr>
        <p:txBody>
          <a:bodyPr wrap="square">
            <a:spAutoFit/>
          </a:bodyPr>
          <a:lstStyle/>
          <a:p>
            <a:r>
              <a:rPr lang="en-US" dirty="0"/>
              <a:t>Launch site CCAFS LC-40 had the 2nd highest success ratio of 73% success against 27% failed launches</a:t>
            </a:r>
            <a:endParaRPr lang="sv-SE" dirty="0"/>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 such as which payload range or booster version have the largest success rate, etc.</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pic>
        <p:nvPicPr>
          <p:cNvPr id="4" name="Bildobjekt 3">
            <a:extLst>
              <a:ext uri="{FF2B5EF4-FFF2-40B4-BE49-F238E27FC236}">
                <a16:creationId xmlns:a16="http://schemas.microsoft.com/office/drawing/2014/main" id="{E4A51010-1AD1-7E03-83EB-5ED3A6DF72DB}"/>
              </a:ext>
            </a:extLst>
          </p:cNvPr>
          <p:cNvPicPr>
            <a:picLocks noChangeAspect="1"/>
          </p:cNvPicPr>
          <p:nvPr/>
        </p:nvPicPr>
        <p:blipFill>
          <a:blip r:embed="rId4"/>
          <a:stretch>
            <a:fillRect/>
          </a:stretch>
        </p:blipFill>
        <p:spPr>
          <a:xfrm>
            <a:off x="618843" y="1806491"/>
            <a:ext cx="10954313" cy="3245017"/>
          </a:xfrm>
          <a:prstGeom prst="rect">
            <a:avLst/>
          </a:prstGeom>
        </p:spPr>
      </p:pic>
      <p:sp>
        <p:nvSpPr>
          <p:cNvPr id="7" name="textruta 6">
            <a:extLst>
              <a:ext uri="{FF2B5EF4-FFF2-40B4-BE49-F238E27FC236}">
                <a16:creationId xmlns:a16="http://schemas.microsoft.com/office/drawing/2014/main" id="{DF8927F1-8D43-6E15-F208-57D3DF4F6C31}"/>
              </a:ext>
            </a:extLst>
          </p:cNvPr>
          <p:cNvSpPr txBox="1"/>
          <p:nvPr/>
        </p:nvSpPr>
        <p:spPr>
          <a:xfrm>
            <a:off x="1373886" y="5139132"/>
            <a:ext cx="6094476" cy="646331"/>
          </a:xfrm>
          <a:prstGeom prst="rect">
            <a:avLst/>
          </a:prstGeom>
          <a:noFill/>
        </p:spPr>
        <p:txBody>
          <a:bodyPr wrap="square">
            <a:spAutoFit/>
          </a:bodyPr>
          <a:lstStyle/>
          <a:p>
            <a:r>
              <a:rPr lang="en-US" dirty="0"/>
              <a:t>For Launch site CCAFS LC-40 the booster version FT has the largest success rate from a payload mass of &gt;2000kg</a:t>
            </a:r>
            <a:endParaRPr lang="sv-SE" dirty="0"/>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Bildobjekt 2">
            <a:extLst>
              <a:ext uri="{FF2B5EF4-FFF2-40B4-BE49-F238E27FC236}">
                <a16:creationId xmlns:a16="http://schemas.microsoft.com/office/drawing/2014/main" id="{49B5BDD9-CB9F-0D5F-6995-84D0A703469D}"/>
              </a:ext>
            </a:extLst>
          </p:cNvPr>
          <p:cNvPicPr>
            <a:picLocks noChangeAspect="1"/>
          </p:cNvPicPr>
          <p:nvPr/>
        </p:nvPicPr>
        <p:blipFill>
          <a:blip r:embed="rId3"/>
          <a:stretch>
            <a:fillRect/>
          </a:stretch>
        </p:blipFill>
        <p:spPr>
          <a:xfrm>
            <a:off x="985049" y="1605717"/>
            <a:ext cx="3473629" cy="2768742"/>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Bildobjekt 2">
            <a:extLst>
              <a:ext uri="{FF2B5EF4-FFF2-40B4-BE49-F238E27FC236}">
                <a16:creationId xmlns:a16="http://schemas.microsoft.com/office/drawing/2014/main" id="{68E35BC5-4A5E-9FAC-B944-A07DF1B4DEBF}"/>
              </a:ext>
            </a:extLst>
          </p:cNvPr>
          <p:cNvPicPr>
            <a:picLocks noChangeAspect="1"/>
          </p:cNvPicPr>
          <p:nvPr/>
        </p:nvPicPr>
        <p:blipFill>
          <a:blip r:embed="rId3"/>
          <a:stretch>
            <a:fillRect/>
          </a:stretch>
        </p:blipFill>
        <p:spPr>
          <a:xfrm>
            <a:off x="6410482" y="1646746"/>
            <a:ext cx="4389658" cy="3281987"/>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fontScale="92500" lnSpcReduction="10000"/>
          </a:bodyPr>
          <a:lstStyle/>
          <a:p>
            <a:pPr>
              <a:lnSpc>
                <a:spcPct val="100000"/>
              </a:lnSpc>
              <a:spcBef>
                <a:spcPts val="1400"/>
              </a:spcBef>
            </a:pPr>
            <a:r>
              <a:rPr lang="en-US" sz="1600" dirty="0">
                <a:highlight>
                  <a:srgbClr val="F2F2F2"/>
                </a:highlight>
              </a:rPr>
              <a:t>Different launch sites have different success rates. CCAFS LC-40, has a success rate of 60 %, while KSC LC-39A and VAFB SLC 4E has a success rate of 77%. </a:t>
            </a:r>
          </a:p>
          <a:p>
            <a:pPr>
              <a:lnSpc>
                <a:spcPct val="100000"/>
              </a:lnSpc>
              <a:spcBef>
                <a:spcPts val="1400"/>
              </a:spcBef>
            </a:pPr>
            <a:r>
              <a:rPr lang="en-US" sz="1600" dirty="0">
                <a:highlight>
                  <a:srgbClr val="F2F2F2"/>
                </a:highlight>
              </a:rPr>
              <a:t>We can deduce that, as the flight number increases in each of the 3 </a:t>
            </a:r>
            <a:r>
              <a:rPr lang="en-US" sz="1600" dirty="0" err="1">
                <a:highlight>
                  <a:srgbClr val="F2F2F2"/>
                </a:highlight>
              </a:rPr>
              <a:t>launcg</a:t>
            </a:r>
            <a:r>
              <a:rPr lang="en-US" sz="1600" dirty="0">
                <a:highlight>
                  <a:srgbClr val="F2F2F2"/>
                </a:highlight>
              </a:rPr>
              <a:t> sites, so does the success rate. For instance, the success rate for the VAFB SLC 4E launch site is 100% after the Flight number 50. Both KSC LC 39A and CCAFS SLC 40 have a 100% success rates after 80th flight </a:t>
            </a:r>
          </a:p>
          <a:p>
            <a:pPr>
              <a:lnSpc>
                <a:spcPct val="100000"/>
              </a:lnSpc>
              <a:spcBef>
                <a:spcPts val="1400"/>
              </a:spcBef>
            </a:pPr>
            <a:r>
              <a:rPr lang="en-US" sz="1600" dirty="0">
                <a:highlight>
                  <a:srgbClr val="F2F2F2"/>
                </a:highlight>
              </a:rPr>
              <a:t>If you observe Payload Vs. Launch Site scatter point chart you will find for the VAFB-SLC </a:t>
            </a:r>
            <a:r>
              <a:rPr lang="en-US" sz="1600" dirty="0" err="1">
                <a:highlight>
                  <a:srgbClr val="F2F2F2"/>
                </a:highlight>
              </a:rPr>
              <a:t>launchsite</a:t>
            </a:r>
            <a:r>
              <a:rPr lang="en-US" sz="1600" dirty="0">
                <a:highlight>
                  <a:srgbClr val="F2F2F2"/>
                </a:highlight>
              </a:rPr>
              <a:t> there are no rockets launched for </a:t>
            </a:r>
            <a:r>
              <a:rPr lang="en-US" sz="1600" dirty="0" err="1">
                <a:highlight>
                  <a:srgbClr val="F2F2F2"/>
                </a:highlight>
              </a:rPr>
              <a:t>heavypayload</a:t>
            </a:r>
            <a:r>
              <a:rPr lang="en-US" sz="1600" dirty="0">
                <a:highlight>
                  <a:srgbClr val="F2F2F2"/>
                </a:highlight>
              </a:rPr>
              <a:t> mass(greater than 10000). </a:t>
            </a:r>
          </a:p>
          <a:p>
            <a:pPr>
              <a:lnSpc>
                <a:spcPct val="100000"/>
              </a:lnSpc>
              <a:spcBef>
                <a:spcPts val="1400"/>
              </a:spcBef>
            </a:pPr>
            <a:r>
              <a:rPr lang="en-US" sz="1600" dirty="0">
                <a:highlight>
                  <a:srgbClr val="F2F2F2"/>
                </a:highlight>
              </a:rPr>
              <a:t>Orbits ES-L1, GEO, HEO &amp; SSO have the highest success rates at 100%, with SO orbit having the lowest success rate at ~50%. Orbit SO has 0% success rate. </a:t>
            </a:r>
          </a:p>
          <a:p>
            <a:pPr>
              <a:lnSpc>
                <a:spcPct val="100000"/>
              </a:lnSpc>
              <a:spcBef>
                <a:spcPts val="1400"/>
              </a:spcBef>
            </a:pPr>
            <a:r>
              <a:rPr lang="en-US" sz="1600" dirty="0">
                <a:highlight>
                  <a:srgbClr val="F2F2F2"/>
                </a:highlight>
              </a:rPr>
              <a:t>LEO orbit the Success appears related to the number of flights; on the other hand, there seems to be no relationship between flight number when in GTO orbit</a:t>
            </a:r>
            <a:endParaRPr lang="en-US" sz="2200" dirty="0">
              <a:solidFill>
                <a:schemeClr val="accent3">
                  <a:lumMod val="25000"/>
                </a:schemeClr>
              </a:solidFill>
              <a:highlight>
                <a:srgbClr val="F2F2F2"/>
              </a:highlight>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5800" dirty="0"/>
              <a:t>Space X API (https://api.spacexdata.com/v4/rockets/) </a:t>
            </a:r>
          </a:p>
          <a:p>
            <a:pPr lvl="1">
              <a:lnSpc>
                <a:spcPct val="120000"/>
              </a:lnSpc>
              <a:spcBef>
                <a:spcPts val="1400"/>
              </a:spcBef>
            </a:pPr>
            <a:r>
              <a:rPr lang="en-US" sz="5800" dirty="0" err="1"/>
              <a:t>WebScraping</a:t>
            </a:r>
            <a:r>
              <a:rPr lang="en-US" sz="5800" dirty="0"/>
              <a:t> (https://en.wikipedia.org/wiki/List_of_Falcon/_9/_and_Falcon_Heavy_launches)</a:t>
            </a:r>
            <a:endParaRPr lang="en-US" sz="8000" dirty="0">
              <a:solidFill>
                <a:schemeClr val="accent3">
                  <a:lumMod val="25000"/>
                </a:schemeClr>
              </a:solidFill>
              <a:latin typeface="Abadi"/>
            </a:endParaRP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6600" dirty="0"/>
              <a:t>Collected data was enriched by creating a landing outcome label based on outcome data after summarizing and analyzing features</a:t>
            </a:r>
            <a:endParaRPr lang="en-US" sz="7600" dirty="0">
              <a:solidFill>
                <a:schemeClr val="bg2">
                  <a:lumMod val="50000"/>
                </a:schemeClr>
              </a:solidFill>
              <a:latin typeface="Abadi"/>
            </a:endParaRP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1600" dirty="0">
                <a:highlight>
                  <a:srgbClr val="F2F2F2"/>
                </a:highlight>
              </a:rPr>
              <a:t>Data was collected using SpaceX API by a get request to the SpaceX API </a:t>
            </a:r>
            <a:r>
              <a:rPr lang="sv-SE" sz="1600" dirty="0">
                <a:highlight>
                  <a:srgbClr val="F2F2F2"/>
                </a:highlight>
              </a:rPr>
              <a:t>(https://api.spacexdata.com/v4/rockets/)</a:t>
            </a:r>
            <a:r>
              <a:rPr lang="en-US" sz="1600" dirty="0">
                <a:highlight>
                  <a:srgbClr val="F2F2F2"/>
                </a:highlight>
              </a:rPr>
              <a:t>. This was done by defining a helper functions that would help in the use of the API to extract data using identification numbers in the launch data and then requesting rocket launch data from the SpaceX API </a:t>
            </a:r>
            <a:r>
              <a:rPr lang="en-US" sz="1600" dirty="0" err="1">
                <a:highlight>
                  <a:srgbClr val="F2F2F2"/>
                </a:highlight>
              </a:rPr>
              <a:t>url</a:t>
            </a:r>
            <a:r>
              <a:rPr lang="en-US" sz="1600" dirty="0">
                <a:highlight>
                  <a:srgbClr val="F2F2F2"/>
                </a:highlight>
              </a:rPr>
              <a:t>. </a:t>
            </a:r>
          </a:p>
          <a:p>
            <a:pPr>
              <a:lnSpc>
                <a:spcPct val="100000"/>
              </a:lnSpc>
              <a:spcBef>
                <a:spcPts val="1400"/>
              </a:spcBef>
            </a:pPr>
            <a:r>
              <a:rPr lang="en-US" sz="1600" dirty="0">
                <a:highlight>
                  <a:srgbClr val="F2F2F2"/>
                </a:highlight>
              </a:rPr>
              <a:t>Then to make the requested JSON results more consistent, the SpaceX launch data was requested and parsed using the GET request and then decoded the response content as a Json result which was then converted into a Pandas data frame. </a:t>
            </a:r>
          </a:p>
          <a:p>
            <a:pPr>
              <a:lnSpc>
                <a:spcPct val="100000"/>
              </a:lnSpc>
              <a:spcBef>
                <a:spcPts val="1400"/>
              </a:spcBef>
            </a:pPr>
            <a:r>
              <a:rPr lang="en-US" sz="1600" dirty="0">
                <a:highlight>
                  <a:srgbClr val="F2F2F2"/>
                </a:highlight>
              </a:rPr>
              <a:t>We used </a:t>
            </a:r>
            <a:r>
              <a:rPr lang="en-US" sz="1600" dirty="0" err="1">
                <a:highlight>
                  <a:srgbClr val="F2F2F2"/>
                </a:highlight>
              </a:rPr>
              <a:t>BeautifulSoup</a:t>
            </a:r>
            <a:r>
              <a:rPr lang="en-US" sz="1600" dirty="0">
                <a:highlight>
                  <a:srgbClr val="F2F2F2"/>
                </a:highlight>
              </a:rPr>
              <a:t> and request Libraries we also get data from web scraping to collect Falcon 9 historical launch records from a Wikipedia page </a:t>
            </a:r>
            <a:r>
              <a:rPr lang="sv-SE" sz="1600" dirty="0">
                <a:highlight>
                  <a:srgbClr val="F2F2F2"/>
                </a:highlight>
              </a:rPr>
              <a:t>(https://en.wikipedia.org/wiki/List_of_Falcon/_9/_and_Falcon_Heavy_launches)</a:t>
            </a:r>
            <a:r>
              <a:rPr lang="en-US" sz="1600" dirty="0">
                <a:highlight>
                  <a:srgbClr val="F2F2F2"/>
                </a:highlight>
              </a:rPr>
              <a:t>. The data was Parsed the table and converted it into a Pandas data frame</a:t>
            </a:r>
            <a:endParaRPr lang="en-US" sz="2200" dirty="0">
              <a:solidFill>
                <a:schemeClr val="accent3">
                  <a:lumMod val="25000"/>
                </a:schemeClr>
              </a:solidFill>
              <a:highlight>
                <a:srgbClr val="F2F2F2"/>
              </a:highlight>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SpaceX API calls here</a:t>
            </a:r>
            <a:endParaRPr lang="en-US" dirty="0">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https://github.com/mjae79/applied-data-science-capstone/tree/main/Lab%201</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Bildobjekt 6">
            <a:extLst>
              <a:ext uri="{FF2B5EF4-FFF2-40B4-BE49-F238E27FC236}">
                <a16:creationId xmlns:a16="http://schemas.microsoft.com/office/drawing/2014/main" id="{6D96C247-F121-64D4-CC52-F251DAE2FEE5}"/>
              </a:ext>
            </a:extLst>
          </p:cNvPr>
          <p:cNvPicPr>
            <a:picLocks noChangeAspect="1"/>
          </p:cNvPicPr>
          <p:nvPr/>
        </p:nvPicPr>
        <p:blipFill>
          <a:blip r:embed="rId3"/>
          <a:stretch>
            <a:fillRect/>
          </a:stretch>
        </p:blipFill>
        <p:spPr>
          <a:xfrm>
            <a:off x="5910261" y="1800224"/>
            <a:ext cx="5501983" cy="2844927"/>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https://github.com/mjae79/applied-data-science-capstone/tree/main/Lab%202</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dirty="0">
                <a:solidFill>
                  <a:srgbClr val="1C7DDB"/>
                </a:solidFill>
                <a:latin typeface="Abadi"/>
              </a:rPr>
              <a:t>Place your flowchart of web scraping here</a:t>
            </a:r>
            <a:endParaRPr lang="en-US" dirty="0">
              <a:cs typeface="Calibri"/>
            </a:endParaRPr>
          </a:p>
        </p:txBody>
      </p:sp>
      <p:pic>
        <p:nvPicPr>
          <p:cNvPr id="7" name="Bildobjekt 6">
            <a:extLst>
              <a:ext uri="{FF2B5EF4-FFF2-40B4-BE49-F238E27FC236}">
                <a16:creationId xmlns:a16="http://schemas.microsoft.com/office/drawing/2014/main" id="{DF92BB23-81C7-2683-A12D-56A73AB80B10}"/>
              </a:ext>
            </a:extLst>
          </p:cNvPr>
          <p:cNvPicPr>
            <a:picLocks noChangeAspect="1"/>
          </p:cNvPicPr>
          <p:nvPr/>
        </p:nvPicPr>
        <p:blipFill>
          <a:blip r:embed="rId3"/>
          <a:stretch>
            <a:fillRect/>
          </a:stretch>
        </p:blipFill>
        <p:spPr>
          <a:xfrm>
            <a:off x="5758695" y="1792288"/>
            <a:ext cx="5912154" cy="4311872"/>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1510</TotalTime>
  <Words>1941</Words>
  <Application>Microsoft Office PowerPoint</Application>
  <PresentationFormat>Bredbild</PresentationFormat>
  <Paragraphs>246</Paragraphs>
  <Slides>47</Slides>
  <Notes>5</Notes>
  <HiddenSlides>0</HiddenSlides>
  <MMClips>0</MMClips>
  <ScaleCrop>false</ScaleCrop>
  <HeadingPairs>
    <vt:vector size="6" baseType="variant">
      <vt:variant>
        <vt:lpstr>Använt teckensnitt</vt:lpstr>
      </vt:variant>
      <vt:variant>
        <vt:i4>4</vt:i4>
      </vt:variant>
      <vt:variant>
        <vt:lpstr>Tema</vt:lpstr>
      </vt:variant>
      <vt:variant>
        <vt:i4>1</vt:i4>
      </vt:variant>
      <vt:variant>
        <vt:lpstr>Bildrubriker</vt:lpstr>
      </vt:variant>
      <vt:variant>
        <vt:i4>47</vt:i4>
      </vt:variant>
    </vt:vector>
  </HeadingPairs>
  <TitlesOfParts>
    <vt:vector size="52" baseType="lpstr">
      <vt:lpstr>Abadi</vt:lpstr>
      <vt:lpstr>Arial</vt:lpstr>
      <vt:lpstr>Calibri</vt:lpstr>
      <vt:lpstr>IBM Plex Mono SemiBold</vt:lpstr>
      <vt:lpstr>Custom Design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Andreas Alfredéen</cp:lastModifiedBy>
  <cp:revision>200</cp:revision>
  <dcterms:created xsi:type="dcterms:W3CDTF">2021-04-29T18:58:34Z</dcterms:created>
  <dcterms:modified xsi:type="dcterms:W3CDTF">2024-07-17T11:43:53Z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